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4" r:id="rId2"/>
    <p:sldId id="260" r:id="rId3"/>
    <p:sldId id="265" r:id="rId4"/>
    <p:sldId id="262" r:id="rId5"/>
    <p:sldId id="263" r:id="rId6"/>
    <p:sldId id="259" r:id="rId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0" autoAdjust="0"/>
    <p:restoredTop sz="94624" autoAdjust="0"/>
  </p:normalViewPr>
  <p:slideViewPr>
    <p:cSldViewPr>
      <p:cViewPr varScale="1">
        <p:scale>
          <a:sx n="69" d="100"/>
          <a:sy n="69" d="100"/>
        </p:scale>
        <p:origin x="-1398" y="-102"/>
      </p:cViewPr>
      <p:guideLst>
        <p:guide orient="horz" pos="2160"/>
        <p:guide pos="2880"/>
      </p:guideLst>
    </p:cSldViewPr>
  </p:slideViewPr>
  <p:outlineViewPr>
    <p:cViewPr>
      <p:scale>
        <a:sx n="33" d="100"/>
        <a:sy n="33" d="100"/>
      </p:scale>
      <p:origin x="12" y="117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E8B70E-AF72-4085-8879-B288343D9B32}" type="datetimeFigureOut">
              <a:rPr lang="it-IT" smtClean="0"/>
              <a:pPr/>
              <a:t>20/04/2017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50B46F-C214-4244-8EA6-8549166D0C74}"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C81FDC72-629F-4D9D-828B-8A44D26965FC}" type="datetimeFigureOut">
              <a:rPr lang="it-IT" smtClean="0"/>
              <a:pPr/>
              <a:t>20/04/2017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2EBB1C5-D9A5-4A2F-8EF8-280D33282838}"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81FDC72-629F-4D9D-828B-8A44D26965FC}" type="datetimeFigureOut">
              <a:rPr lang="it-IT" smtClean="0"/>
              <a:pPr/>
              <a:t>20/04/2017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2EBB1C5-D9A5-4A2F-8EF8-280D33282838}"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81FDC72-629F-4D9D-828B-8A44D26965FC}" type="datetimeFigureOut">
              <a:rPr lang="it-IT" smtClean="0"/>
              <a:pPr/>
              <a:t>20/04/2017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2EBB1C5-D9A5-4A2F-8EF8-280D33282838}"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81FDC72-629F-4D9D-828B-8A44D26965FC}" type="datetimeFigureOut">
              <a:rPr lang="it-IT" smtClean="0"/>
              <a:pPr/>
              <a:t>20/04/2017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2EBB1C5-D9A5-4A2F-8EF8-280D33282838}"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C81FDC72-629F-4D9D-828B-8A44D26965FC}" type="datetimeFigureOut">
              <a:rPr lang="it-IT" smtClean="0"/>
              <a:pPr/>
              <a:t>20/04/2017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2EBB1C5-D9A5-4A2F-8EF8-280D33282838}"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81FDC72-629F-4D9D-828B-8A44D26965FC}" type="datetimeFigureOut">
              <a:rPr lang="it-IT" smtClean="0"/>
              <a:pPr/>
              <a:t>20/04/2017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2EBB1C5-D9A5-4A2F-8EF8-280D33282838}"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C81FDC72-629F-4D9D-828B-8A44D26965FC}" type="datetimeFigureOut">
              <a:rPr lang="it-IT" smtClean="0"/>
              <a:pPr/>
              <a:t>20/04/2017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2EBB1C5-D9A5-4A2F-8EF8-280D33282838}"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C81FDC72-629F-4D9D-828B-8A44D26965FC}" type="datetimeFigureOut">
              <a:rPr lang="it-IT" smtClean="0"/>
              <a:pPr/>
              <a:t>20/04/2017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2EBB1C5-D9A5-4A2F-8EF8-280D33282838}"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81FDC72-629F-4D9D-828B-8A44D26965FC}" type="datetimeFigureOut">
              <a:rPr lang="it-IT" smtClean="0"/>
              <a:pPr/>
              <a:t>20/04/2017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2EBB1C5-D9A5-4A2F-8EF8-280D33282838}"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81FDC72-629F-4D9D-828B-8A44D26965FC}" type="datetimeFigureOut">
              <a:rPr lang="it-IT" smtClean="0"/>
              <a:pPr/>
              <a:t>20/04/2017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2EBB1C5-D9A5-4A2F-8EF8-280D33282838}"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81FDC72-629F-4D9D-828B-8A44D26965FC}" type="datetimeFigureOut">
              <a:rPr lang="it-IT" smtClean="0"/>
              <a:pPr/>
              <a:t>20/04/2017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2EBB1C5-D9A5-4A2F-8EF8-280D33282838}"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1FDC72-629F-4D9D-828B-8A44D26965FC}" type="datetimeFigureOut">
              <a:rPr lang="it-IT" smtClean="0"/>
              <a:pPr/>
              <a:t>20/04/2017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EBB1C5-D9A5-4A2F-8EF8-280D33282838}"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5000"/>
            <a:lum/>
          </a:blip>
          <a:srcRect/>
          <a:stretch>
            <a:fillRect t="-1000" b="-1000"/>
          </a:stretch>
        </a:blipFill>
        <a:effectLst/>
      </p:bgPr>
    </p:bg>
    <p:spTree>
      <p:nvGrpSpPr>
        <p:cNvPr id="1" name=""/>
        <p:cNvGrpSpPr/>
        <p:nvPr/>
      </p:nvGrpSpPr>
      <p:grpSpPr>
        <a:xfrm>
          <a:off x="0" y="0"/>
          <a:ext cx="0" cy="0"/>
          <a:chOff x="0" y="0"/>
          <a:chExt cx="0" cy="0"/>
        </a:xfrm>
      </p:grpSpPr>
      <p:sp>
        <p:nvSpPr>
          <p:cNvPr id="19" name="Titolo 18"/>
          <p:cNvSpPr>
            <a:spLocks noGrp="1"/>
          </p:cNvSpPr>
          <p:nvPr>
            <p:ph type="title"/>
          </p:nvPr>
        </p:nvSpPr>
        <p:spPr>
          <a:xfrm>
            <a:off x="428596" y="0"/>
            <a:ext cx="8229600" cy="785794"/>
          </a:xfrm>
        </p:spPr>
        <p:txBody>
          <a:bodyPr>
            <a:normAutofit/>
          </a:bodyPr>
          <a:lstStyle/>
          <a:p>
            <a:r>
              <a:rPr lang="it-IT" b="1" dirty="0" smtClean="0">
                <a:solidFill>
                  <a:schemeClr val="tx2">
                    <a:lumMod val="75000"/>
                  </a:schemeClr>
                </a:solidFill>
              </a:rPr>
              <a:t>LO STATO UTOPICO</a:t>
            </a:r>
            <a:endParaRPr lang="it-IT" b="1" dirty="0">
              <a:solidFill>
                <a:schemeClr val="tx2">
                  <a:lumMod val="75000"/>
                </a:schemeClr>
              </a:solidFill>
            </a:endParaRPr>
          </a:p>
        </p:txBody>
      </p:sp>
      <p:sp>
        <p:nvSpPr>
          <p:cNvPr id="21" name="CasellaDiTesto 20"/>
          <p:cNvSpPr txBox="1"/>
          <p:nvPr/>
        </p:nvSpPr>
        <p:spPr>
          <a:xfrm>
            <a:off x="0" y="928670"/>
            <a:ext cx="2857520" cy="369332"/>
          </a:xfrm>
          <a:prstGeom prst="rect">
            <a:avLst/>
          </a:prstGeom>
          <a:noFill/>
        </p:spPr>
        <p:txBody>
          <a:bodyPr wrap="square" rtlCol="0">
            <a:spAutoFit/>
          </a:bodyPr>
          <a:lstStyle/>
          <a:p>
            <a:r>
              <a:rPr lang="it-IT" dirty="0" smtClean="0">
                <a:solidFill>
                  <a:srgbClr val="00B0F0"/>
                </a:solidFill>
                <a:latin typeface="Berlin Sans FB Demi" pitchFamily="34" charset="0"/>
              </a:rPr>
              <a:t>BACON (NEW ATLANTIS)</a:t>
            </a:r>
            <a:endParaRPr lang="it-IT" dirty="0">
              <a:solidFill>
                <a:srgbClr val="00B0F0"/>
              </a:solidFill>
              <a:latin typeface="Berlin Sans FB Demi" pitchFamily="34" charset="0"/>
            </a:endParaRPr>
          </a:p>
        </p:txBody>
      </p:sp>
      <p:sp>
        <p:nvSpPr>
          <p:cNvPr id="23" name="CasellaDiTesto 22"/>
          <p:cNvSpPr txBox="1"/>
          <p:nvPr/>
        </p:nvSpPr>
        <p:spPr>
          <a:xfrm>
            <a:off x="3071802" y="928670"/>
            <a:ext cx="3429024" cy="369332"/>
          </a:xfrm>
          <a:prstGeom prst="rect">
            <a:avLst/>
          </a:prstGeom>
          <a:noFill/>
        </p:spPr>
        <p:txBody>
          <a:bodyPr wrap="square" rtlCol="0">
            <a:spAutoFit/>
          </a:bodyPr>
          <a:lstStyle/>
          <a:p>
            <a:r>
              <a:rPr lang="it-IT" dirty="0" smtClean="0">
                <a:solidFill>
                  <a:srgbClr val="00B0F0"/>
                </a:solidFill>
                <a:latin typeface="Berlin Sans FB Demi" pitchFamily="34" charset="0"/>
              </a:rPr>
              <a:t>PLATONE (LA REPUBBLICA)</a:t>
            </a:r>
            <a:endParaRPr lang="it-IT" dirty="0">
              <a:solidFill>
                <a:srgbClr val="00B0F0"/>
              </a:solidFill>
              <a:latin typeface="Berlin Sans FB Demi" pitchFamily="34" charset="0"/>
            </a:endParaRPr>
          </a:p>
        </p:txBody>
      </p:sp>
      <p:sp>
        <p:nvSpPr>
          <p:cNvPr id="24" name="CasellaDiTesto 23"/>
          <p:cNvSpPr txBox="1"/>
          <p:nvPr/>
        </p:nvSpPr>
        <p:spPr>
          <a:xfrm>
            <a:off x="6572264" y="928670"/>
            <a:ext cx="2571736" cy="369332"/>
          </a:xfrm>
          <a:prstGeom prst="rect">
            <a:avLst/>
          </a:prstGeom>
          <a:noFill/>
        </p:spPr>
        <p:txBody>
          <a:bodyPr wrap="square" rtlCol="0">
            <a:spAutoFit/>
          </a:bodyPr>
          <a:lstStyle/>
          <a:p>
            <a:r>
              <a:rPr lang="it-IT" dirty="0" smtClean="0">
                <a:solidFill>
                  <a:srgbClr val="00B0F0"/>
                </a:solidFill>
                <a:latin typeface="Berlin Sans FB Demi" pitchFamily="34" charset="0"/>
              </a:rPr>
              <a:t>MORE (UTOPIA)</a:t>
            </a:r>
            <a:endParaRPr lang="it-IT" dirty="0">
              <a:solidFill>
                <a:srgbClr val="00B0F0"/>
              </a:solidFill>
              <a:latin typeface="Berlin Sans FB Demi" pitchFamily="34" charset="0"/>
            </a:endParaRPr>
          </a:p>
        </p:txBody>
      </p:sp>
      <p:sp>
        <p:nvSpPr>
          <p:cNvPr id="26" name="CasellaDiTesto 25"/>
          <p:cNvSpPr txBox="1"/>
          <p:nvPr/>
        </p:nvSpPr>
        <p:spPr>
          <a:xfrm>
            <a:off x="0" y="1357299"/>
            <a:ext cx="2857488" cy="5570756"/>
          </a:xfrm>
          <a:prstGeom prst="rect">
            <a:avLst/>
          </a:prstGeom>
          <a:noFill/>
        </p:spPr>
        <p:txBody>
          <a:bodyPr wrap="square" rtlCol="0">
            <a:spAutoFit/>
          </a:bodyPr>
          <a:lstStyle/>
          <a:p>
            <a:pPr algn="just"/>
            <a:r>
              <a:rPr lang="it-IT" sz="1300" dirty="0" smtClean="0">
                <a:solidFill>
                  <a:schemeClr val="bg1"/>
                </a:solidFill>
                <a:latin typeface="Berlin Sans FB Demi" pitchFamily="34" charset="0"/>
              </a:rPr>
              <a:t>Società:Padri Casa di Salomone, 12 Mercanti di Luce, 3 predoni,3 uomini </a:t>
            </a:r>
            <a:r>
              <a:rPr lang="it-IT" sz="1300" dirty="0" err="1" smtClean="0">
                <a:solidFill>
                  <a:schemeClr val="bg1"/>
                </a:solidFill>
                <a:latin typeface="Berlin Sans FB Demi" pitchFamily="34" charset="0"/>
              </a:rPr>
              <a:t>delmistero</a:t>
            </a:r>
            <a:r>
              <a:rPr lang="it-IT" sz="1300" dirty="0" smtClean="0">
                <a:solidFill>
                  <a:schemeClr val="bg1"/>
                </a:solidFill>
                <a:latin typeface="Berlin Sans FB Demi" pitchFamily="34" charset="0"/>
              </a:rPr>
              <a:t>,3pioneri,classificatori,</a:t>
            </a:r>
            <a:r>
              <a:rPr lang="it-IT" sz="1300" dirty="0" err="1" smtClean="0">
                <a:solidFill>
                  <a:schemeClr val="bg1"/>
                </a:solidFill>
                <a:latin typeface="Berlin Sans FB Demi" pitchFamily="34" charset="0"/>
              </a:rPr>
              <a:t>uominidi</a:t>
            </a:r>
            <a:r>
              <a:rPr lang="it-IT" sz="1300" dirty="0" smtClean="0">
                <a:solidFill>
                  <a:schemeClr val="bg1"/>
                </a:solidFill>
                <a:latin typeface="Berlin Sans FB Demi" pitchFamily="34" charset="0"/>
              </a:rPr>
              <a:t> dote,fiaccole,</a:t>
            </a:r>
            <a:r>
              <a:rPr lang="it-IT" sz="1300" dirty="0" err="1" smtClean="0">
                <a:solidFill>
                  <a:schemeClr val="bg1"/>
                </a:solidFill>
                <a:latin typeface="Berlin Sans FB Demi" pitchFamily="34" charset="0"/>
              </a:rPr>
              <a:t>inoculatori</a:t>
            </a:r>
            <a:r>
              <a:rPr lang="it-IT" sz="1300" dirty="0" smtClean="0">
                <a:solidFill>
                  <a:schemeClr val="bg1"/>
                </a:solidFill>
                <a:latin typeface="Berlin Sans FB Demi" pitchFamily="34" charset="0"/>
              </a:rPr>
              <a:t>,interpreti della natura</a:t>
            </a:r>
            <a:endParaRPr lang="it-IT" sz="1300" b="1" dirty="0" smtClean="0">
              <a:solidFill>
                <a:schemeClr val="bg1"/>
              </a:solidFill>
              <a:latin typeface="Berlin Sans FB Demi" pitchFamily="34" charset="0"/>
            </a:endParaRPr>
          </a:p>
          <a:p>
            <a:pPr algn="just"/>
            <a:endParaRPr lang="it-IT" sz="1300" b="1" dirty="0" smtClean="0">
              <a:solidFill>
                <a:schemeClr val="bg1"/>
              </a:solidFill>
              <a:latin typeface="Berlin Sans FB Demi" pitchFamily="34" charset="0"/>
            </a:endParaRPr>
          </a:p>
          <a:p>
            <a:pPr algn="just"/>
            <a:r>
              <a:rPr lang="it-IT" sz="1300" dirty="0" smtClean="0">
                <a:solidFill>
                  <a:schemeClr val="bg1"/>
                </a:solidFill>
                <a:latin typeface="Berlin Sans FB Demi" pitchFamily="34" charset="0"/>
              </a:rPr>
              <a:t>Unità primaria: La famiglia</a:t>
            </a:r>
          </a:p>
          <a:p>
            <a:pPr algn="just"/>
            <a:endParaRPr lang="it-IT" sz="1300" dirty="0" smtClean="0">
              <a:solidFill>
                <a:schemeClr val="bg1"/>
              </a:solidFill>
              <a:latin typeface="Berlin Sans FB Demi" pitchFamily="34" charset="0"/>
            </a:endParaRPr>
          </a:p>
          <a:p>
            <a:pPr algn="just"/>
            <a:r>
              <a:rPr lang="it-IT" sz="1300" dirty="0" smtClean="0">
                <a:solidFill>
                  <a:schemeClr val="bg1"/>
                </a:solidFill>
                <a:latin typeface="Berlin Sans FB Demi" pitchFamily="34" charset="0"/>
              </a:rPr>
              <a:t>Scopo: Ricerca scientifica pro umanità: “Il mondo è stato fatto per l’uomo, non l’uomo per il mondo”</a:t>
            </a:r>
          </a:p>
          <a:p>
            <a:pPr algn="just"/>
            <a:endParaRPr lang="it-IT" sz="1300" dirty="0" smtClean="0">
              <a:solidFill>
                <a:schemeClr val="bg1"/>
              </a:solidFill>
              <a:latin typeface="Berlin Sans FB Demi" pitchFamily="34" charset="0"/>
            </a:endParaRPr>
          </a:p>
          <a:p>
            <a:pPr algn="just"/>
            <a:r>
              <a:rPr lang="it-IT" sz="1300" dirty="0" smtClean="0">
                <a:solidFill>
                  <a:schemeClr val="bg1"/>
                </a:solidFill>
                <a:latin typeface="Berlin Sans FB Demi" pitchFamily="34" charset="0"/>
              </a:rPr>
              <a:t>Mezzi: Tecniche Scientifiche, Torri, Recinti, Esperimenti, Analisi dei fenomeni.</a:t>
            </a:r>
          </a:p>
          <a:p>
            <a:pPr algn="just"/>
            <a:endParaRPr lang="it-IT" sz="1300" dirty="0" smtClean="0">
              <a:solidFill>
                <a:schemeClr val="bg1"/>
              </a:solidFill>
              <a:latin typeface="Berlin Sans FB Demi" pitchFamily="34" charset="0"/>
            </a:endParaRPr>
          </a:p>
          <a:p>
            <a:pPr algn="just"/>
            <a:r>
              <a:rPr lang="it-IT" sz="1300" dirty="0" smtClean="0">
                <a:solidFill>
                  <a:schemeClr val="bg1"/>
                </a:solidFill>
                <a:latin typeface="Berlin Sans FB Demi" pitchFamily="34" charset="0"/>
              </a:rPr>
              <a:t>Le materie prime vengono ricavate o dalle spedizioni segrete dei mercanti di Luce o dai forestieri che raggiungono l’isola</a:t>
            </a:r>
          </a:p>
          <a:p>
            <a:pPr algn="just"/>
            <a:endParaRPr lang="it-IT" sz="1300" dirty="0" smtClean="0">
              <a:solidFill>
                <a:schemeClr val="bg1"/>
              </a:solidFill>
              <a:latin typeface="Berlin Sans FB Demi" pitchFamily="34" charset="0"/>
            </a:endParaRPr>
          </a:p>
          <a:p>
            <a:pPr algn="just"/>
            <a:r>
              <a:rPr lang="it-IT" sz="1300" dirty="0" smtClean="0">
                <a:solidFill>
                  <a:schemeClr val="bg1"/>
                </a:solidFill>
                <a:latin typeface="Berlin Sans FB Demi" pitchFamily="34" charset="0"/>
              </a:rPr>
              <a:t>Il cittadino contribuisce agli studi scientifici, senza utilizzo della MATEMATICA.</a:t>
            </a:r>
          </a:p>
          <a:p>
            <a:pPr algn="just"/>
            <a:endParaRPr lang="it-IT" sz="1300" dirty="0" smtClean="0">
              <a:solidFill>
                <a:schemeClr val="bg1"/>
              </a:solidFill>
              <a:latin typeface="Berlin Sans FB Demi" pitchFamily="34" charset="0"/>
            </a:endParaRPr>
          </a:p>
          <a:p>
            <a:endParaRPr lang="it-IT" dirty="0"/>
          </a:p>
        </p:txBody>
      </p:sp>
      <p:sp>
        <p:nvSpPr>
          <p:cNvPr id="27" name="CasellaDiTesto 26"/>
          <p:cNvSpPr txBox="1"/>
          <p:nvPr/>
        </p:nvSpPr>
        <p:spPr>
          <a:xfrm>
            <a:off x="3143240" y="1357298"/>
            <a:ext cx="2571768" cy="4708981"/>
          </a:xfrm>
          <a:prstGeom prst="rect">
            <a:avLst/>
          </a:prstGeom>
          <a:noFill/>
        </p:spPr>
        <p:txBody>
          <a:bodyPr wrap="square" rtlCol="0">
            <a:spAutoFit/>
          </a:bodyPr>
          <a:lstStyle/>
          <a:p>
            <a:pPr algn="just"/>
            <a:r>
              <a:rPr lang="it-IT" sz="1500" dirty="0" smtClean="0">
                <a:solidFill>
                  <a:schemeClr val="bg1"/>
                </a:solidFill>
                <a:latin typeface="Berlin Sans FB Demi" pitchFamily="34" charset="0"/>
              </a:rPr>
              <a:t>Tripartizione classe sociale:  </a:t>
            </a:r>
            <a:r>
              <a:rPr lang="it-IT" sz="1500" b="1" dirty="0" smtClean="0">
                <a:solidFill>
                  <a:schemeClr val="bg1"/>
                </a:solidFill>
                <a:latin typeface="Berlin Sans FB Demi" pitchFamily="34" charset="0"/>
              </a:rPr>
              <a:t>Filosofi</a:t>
            </a:r>
            <a:r>
              <a:rPr lang="it-IT" sz="1500" dirty="0" smtClean="0">
                <a:solidFill>
                  <a:schemeClr val="bg1"/>
                </a:solidFill>
                <a:latin typeface="Berlin Sans FB Demi" pitchFamily="34" charset="0"/>
              </a:rPr>
              <a:t> (Sapienza), </a:t>
            </a:r>
            <a:r>
              <a:rPr lang="it-IT" sz="1500" b="1" dirty="0" smtClean="0">
                <a:solidFill>
                  <a:schemeClr val="bg1"/>
                </a:solidFill>
                <a:latin typeface="Berlin Sans FB Demi" pitchFamily="34" charset="0"/>
              </a:rPr>
              <a:t>Guerrieri</a:t>
            </a:r>
            <a:r>
              <a:rPr lang="it-IT" sz="1500" dirty="0" smtClean="0">
                <a:solidFill>
                  <a:schemeClr val="bg1"/>
                </a:solidFill>
                <a:latin typeface="Berlin Sans FB Demi" pitchFamily="34" charset="0"/>
              </a:rPr>
              <a:t> (Coraggio), </a:t>
            </a:r>
            <a:r>
              <a:rPr lang="it-IT" sz="1500" b="1" dirty="0" smtClean="0">
                <a:solidFill>
                  <a:schemeClr val="bg1"/>
                </a:solidFill>
                <a:latin typeface="Berlin Sans FB Demi" pitchFamily="34" charset="0"/>
              </a:rPr>
              <a:t>Contadini </a:t>
            </a:r>
            <a:r>
              <a:rPr lang="it-IT" sz="1500" dirty="0" smtClean="0">
                <a:solidFill>
                  <a:schemeClr val="bg1"/>
                </a:solidFill>
                <a:latin typeface="Berlin Sans FB Demi" pitchFamily="34" charset="0"/>
              </a:rPr>
              <a:t>(Temperanza)</a:t>
            </a:r>
          </a:p>
          <a:p>
            <a:pPr algn="just"/>
            <a:endParaRPr lang="it-IT" sz="1500" dirty="0" smtClean="0">
              <a:solidFill>
                <a:schemeClr val="bg1"/>
              </a:solidFill>
              <a:latin typeface="Berlin Sans FB Demi" pitchFamily="34" charset="0"/>
            </a:endParaRPr>
          </a:p>
          <a:p>
            <a:pPr algn="just"/>
            <a:r>
              <a:rPr lang="it-IT" sz="1500" dirty="0" smtClean="0">
                <a:solidFill>
                  <a:schemeClr val="bg1"/>
                </a:solidFill>
                <a:latin typeface="Berlin Sans FB Demi" pitchFamily="34" charset="0"/>
              </a:rPr>
              <a:t>Il cittadino contribuisce al benessere comune.</a:t>
            </a:r>
          </a:p>
          <a:p>
            <a:pPr algn="just"/>
            <a:endParaRPr lang="it-IT" sz="1500" dirty="0" smtClean="0">
              <a:solidFill>
                <a:schemeClr val="bg1"/>
              </a:solidFill>
              <a:latin typeface="Berlin Sans FB Demi" pitchFamily="34" charset="0"/>
            </a:endParaRPr>
          </a:p>
          <a:p>
            <a:pPr algn="just"/>
            <a:r>
              <a:rPr lang="it-IT" sz="1500" dirty="0" smtClean="0">
                <a:solidFill>
                  <a:schemeClr val="bg1"/>
                </a:solidFill>
                <a:latin typeface="Berlin Sans FB Demi" pitchFamily="34" charset="0"/>
              </a:rPr>
              <a:t>Comunismo Platonico</a:t>
            </a:r>
          </a:p>
          <a:p>
            <a:pPr algn="just"/>
            <a:endParaRPr lang="it-IT" sz="1500" dirty="0" smtClean="0">
              <a:solidFill>
                <a:schemeClr val="bg1"/>
              </a:solidFill>
              <a:latin typeface="Berlin Sans FB Demi" pitchFamily="34" charset="0"/>
            </a:endParaRPr>
          </a:p>
          <a:p>
            <a:pPr algn="just"/>
            <a:r>
              <a:rPr lang="it-IT" sz="1500" dirty="0" smtClean="0">
                <a:solidFill>
                  <a:schemeClr val="bg1"/>
                </a:solidFill>
                <a:latin typeface="Berlin Sans FB Demi" pitchFamily="34" charset="0"/>
              </a:rPr>
              <a:t>Scopo: Giustizia, benessere comune</a:t>
            </a:r>
          </a:p>
          <a:p>
            <a:pPr algn="just"/>
            <a:endParaRPr lang="it-IT" sz="1500" dirty="0" smtClean="0">
              <a:solidFill>
                <a:schemeClr val="bg1"/>
              </a:solidFill>
              <a:latin typeface="Berlin Sans FB Demi" pitchFamily="34" charset="0"/>
            </a:endParaRPr>
          </a:p>
          <a:p>
            <a:pPr algn="just"/>
            <a:r>
              <a:rPr lang="it-IT" sz="1500" dirty="0" smtClean="0">
                <a:solidFill>
                  <a:schemeClr val="bg1"/>
                </a:solidFill>
                <a:latin typeface="Berlin Sans FB Demi" pitchFamily="34" charset="0"/>
              </a:rPr>
              <a:t>Mezzi: Contadini  forniscono le materie prime per i Filosofi che attraverso il Mondo delle Idee contemplano </a:t>
            </a:r>
            <a:r>
              <a:rPr lang="it-IT" sz="1500" dirty="0" smtClean="0">
                <a:solidFill>
                  <a:schemeClr val="bg1"/>
                </a:solidFill>
                <a:latin typeface="Berlin Sans FB Demi" pitchFamily="34" charset="0"/>
              </a:rPr>
              <a:t>il Bene, essenziale </a:t>
            </a:r>
            <a:r>
              <a:rPr lang="it-IT" sz="1500" dirty="0" err="1" smtClean="0">
                <a:solidFill>
                  <a:schemeClr val="bg1"/>
                </a:solidFill>
                <a:latin typeface="Berlin Sans FB Demi" pitchFamily="34" charset="0"/>
              </a:rPr>
              <a:t>affinchè</a:t>
            </a:r>
            <a:r>
              <a:rPr lang="it-IT" sz="1500" dirty="0" smtClean="0">
                <a:solidFill>
                  <a:schemeClr val="bg1"/>
                </a:solidFill>
                <a:latin typeface="Berlin Sans FB Demi" pitchFamily="34" charset="0"/>
              </a:rPr>
              <a:t> si arrivi alla giustizia.</a:t>
            </a:r>
            <a:endParaRPr lang="it-IT" sz="1500" dirty="0">
              <a:solidFill>
                <a:schemeClr val="bg1"/>
              </a:solidFill>
            </a:endParaRPr>
          </a:p>
        </p:txBody>
      </p:sp>
      <p:sp>
        <p:nvSpPr>
          <p:cNvPr id="28" name="CasellaDiTesto 27"/>
          <p:cNvSpPr txBox="1"/>
          <p:nvPr/>
        </p:nvSpPr>
        <p:spPr>
          <a:xfrm>
            <a:off x="6215074" y="1285860"/>
            <a:ext cx="2928926" cy="6924973"/>
          </a:xfrm>
          <a:prstGeom prst="rect">
            <a:avLst/>
          </a:prstGeom>
          <a:noFill/>
        </p:spPr>
        <p:txBody>
          <a:bodyPr wrap="square" rtlCol="0">
            <a:spAutoFit/>
          </a:bodyPr>
          <a:lstStyle/>
          <a:p>
            <a:r>
              <a:rPr lang="it-IT" sz="1400" dirty="0" smtClean="0">
                <a:solidFill>
                  <a:schemeClr val="bg1"/>
                </a:solidFill>
                <a:latin typeface="Berlin Sans FB Demi" pitchFamily="34" charset="0"/>
              </a:rPr>
              <a:t>Unità politica: famiglie formate da 40 individui ciascuno</a:t>
            </a:r>
          </a:p>
          <a:p>
            <a:endParaRPr lang="it-IT" sz="1400" dirty="0" smtClean="0">
              <a:solidFill>
                <a:schemeClr val="bg1"/>
              </a:solidFill>
              <a:latin typeface="Berlin Sans FB Demi" pitchFamily="34" charset="0"/>
            </a:endParaRPr>
          </a:p>
          <a:p>
            <a:r>
              <a:rPr lang="it-IT" sz="1400" dirty="0" smtClean="0">
                <a:solidFill>
                  <a:schemeClr val="bg1"/>
                </a:solidFill>
                <a:latin typeface="Berlin Sans FB Demi" pitchFamily="34" charset="0"/>
              </a:rPr>
              <a:t>Unità sociale: L’individuo stesso</a:t>
            </a:r>
          </a:p>
          <a:p>
            <a:endParaRPr lang="it-IT" sz="1400" dirty="0" smtClean="0">
              <a:solidFill>
                <a:schemeClr val="bg1"/>
              </a:solidFill>
              <a:latin typeface="Berlin Sans FB Demi" pitchFamily="34" charset="0"/>
            </a:endParaRPr>
          </a:p>
          <a:p>
            <a:r>
              <a:rPr lang="it-IT" sz="1400" dirty="0" smtClean="0">
                <a:solidFill>
                  <a:schemeClr val="bg1"/>
                </a:solidFill>
                <a:latin typeface="Berlin Sans FB Demi" pitchFamily="34" charset="0"/>
              </a:rPr>
              <a:t>Scopo: Benessere comune e raggiungimento felicità</a:t>
            </a:r>
          </a:p>
          <a:p>
            <a:endParaRPr lang="it-IT" sz="1400" dirty="0" smtClean="0">
              <a:solidFill>
                <a:schemeClr val="bg1"/>
              </a:solidFill>
              <a:latin typeface="Berlin Sans FB Demi" pitchFamily="34" charset="0"/>
            </a:endParaRPr>
          </a:p>
          <a:p>
            <a:r>
              <a:rPr lang="it-IT" sz="1400" dirty="0" smtClean="0">
                <a:solidFill>
                  <a:schemeClr val="bg1"/>
                </a:solidFill>
                <a:latin typeface="Berlin Sans FB Demi" pitchFamily="34" charset="0"/>
              </a:rPr>
              <a:t>Comunanza dei beni, dei mezzi di  produzione,commercio tra le città inesistente, economia fondata sull’agricoltura</a:t>
            </a:r>
          </a:p>
          <a:p>
            <a:endParaRPr lang="it-IT" sz="1400" dirty="0" smtClean="0">
              <a:solidFill>
                <a:schemeClr val="bg1"/>
              </a:solidFill>
              <a:latin typeface="Berlin Sans FB Demi" pitchFamily="34" charset="0"/>
            </a:endParaRPr>
          </a:p>
          <a:p>
            <a:r>
              <a:rPr lang="it-IT" sz="1400" dirty="0" smtClean="0">
                <a:solidFill>
                  <a:schemeClr val="bg1"/>
                </a:solidFill>
                <a:latin typeface="Berlin Sans FB Demi" pitchFamily="34" charset="0"/>
              </a:rPr>
              <a:t>Abolizione </a:t>
            </a:r>
            <a:r>
              <a:rPr lang="it-IT" sz="1400" dirty="0" err="1" smtClean="0">
                <a:solidFill>
                  <a:schemeClr val="bg1"/>
                </a:solidFill>
                <a:latin typeface="Berlin Sans FB Demi" pitchFamily="34" charset="0"/>
              </a:rPr>
              <a:t>prioprietà</a:t>
            </a:r>
            <a:r>
              <a:rPr lang="it-IT" sz="1400" dirty="0" smtClean="0">
                <a:solidFill>
                  <a:schemeClr val="bg1"/>
                </a:solidFill>
                <a:latin typeface="Berlin Sans FB Demi" pitchFamily="34" charset="0"/>
              </a:rPr>
              <a:t> privata</a:t>
            </a:r>
          </a:p>
          <a:p>
            <a:endParaRPr lang="it-IT" sz="1400" dirty="0" smtClean="0">
              <a:solidFill>
                <a:schemeClr val="bg1"/>
              </a:solidFill>
              <a:latin typeface="Berlin Sans FB Demi" pitchFamily="34" charset="0"/>
            </a:endParaRPr>
          </a:p>
          <a:p>
            <a:r>
              <a:rPr lang="it-IT" sz="1400" dirty="0" smtClean="0">
                <a:solidFill>
                  <a:schemeClr val="bg1"/>
                </a:solidFill>
                <a:latin typeface="Berlin Sans FB Demi" pitchFamily="34" charset="0"/>
              </a:rPr>
              <a:t>Diritto di voto ai cittadini per le cariche pubbliche, ognuno partecipa alla vita politica</a:t>
            </a:r>
          </a:p>
          <a:p>
            <a:endParaRPr lang="it-IT" sz="1400" dirty="0" smtClean="0">
              <a:solidFill>
                <a:schemeClr val="bg1"/>
              </a:solidFill>
              <a:latin typeface="Berlin Sans FB Demi" pitchFamily="34" charset="0"/>
            </a:endParaRPr>
          </a:p>
          <a:p>
            <a:r>
              <a:rPr lang="it-IT" sz="1400" dirty="0" smtClean="0">
                <a:solidFill>
                  <a:schemeClr val="bg1"/>
                </a:solidFill>
                <a:latin typeface="Berlin Sans FB Demi" pitchFamily="34" charset="0"/>
              </a:rPr>
              <a:t>Libertà di culto,giusnaturalismo</a:t>
            </a:r>
          </a:p>
          <a:p>
            <a:endParaRPr lang="it-IT" sz="1400" dirty="0" smtClean="0">
              <a:solidFill>
                <a:schemeClr val="bg1"/>
              </a:solidFill>
              <a:latin typeface="Berlin Sans FB Demi" pitchFamily="34" charset="0"/>
            </a:endParaRPr>
          </a:p>
          <a:p>
            <a:endParaRPr lang="it-IT" sz="1400" dirty="0" smtClean="0">
              <a:latin typeface="Berlin Sans FB Demi" pitchFamily="34" charset="0"/>
            </a:endParaRPr>
          </a:p>
          <a:p>
            <a:endParaRPr lang="it-IT" sz="1400" dirty="0" smtClean="0">
              <a:latin typeface="Berlin Sans FB Demi" pitchFamily="34" charset="0"/>
            </a:endParaRPr>
          </a:p>
          <a:p>
            <a:pPr algn="just"/>
            <a:endParaRPr lang="it-IT" dirty="0" smtClean="0">
              <a:latin typeface="Berlin Sans FB Demi" pitchFamily="34" charset="0"/>
            </a:endParaRPr>
          </a:p>
          <a:p>
            <a:pPr algn="just"/>
            <a:endParaRPr lang="it-IT" dirty="0" smtClean="0">
              <a:latin typeface="Berlin Sans FB Demi" pitchFamily="34" charset="0"/>
            </a:endParaRPr>
          </a:p>
          <a:p>
            <a:endParaRPr lang="it-IT" dirty="0" smtClean="0">
              <a:latin typeface="Berlin Sans FB Demi" pitchFamily="34" charset="0"/>
            </a:endParaRPr>
          </a:p>
          <a:p>
            <a:endParaRPr lang="it-IT" dirty="0" smtClean="0">
              <a:latin typeface="Berlin Sans FB Demi" pitchFamily="34" charset="0"/>
            </a:endParaRPr>
          </a:p>
          <a:p>
            <a:endParaRPr lang="it-IT" dirty="0" smtClean="0">
              <a:latin typeface="Berlin Sans FB Demi" pitchFamily="34" charset="0"/>
            </a:endParaRPr>
          </a:p>
          <a:p>
            <a:endParaRPr lang="it-IT" dirty="0">
              <a:latin typeface="Berlin Sans FB Dem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714356"/>
          </a:xfrm>
        </p:spPr>
        <p:txBody>
          <a:bodyPr>
            <a:normAutofit fontScale="90000"/>
          </a:bodyPr>
          <a:lstStyle/>
          <a:p>
            <a:r>
              <a:rPr lang="it-IT" dirty="0" smtClean="0">
                <a:solidFill>
                  <a:schemeClr val="bg1"/>
                </a:solidFill>
              </a:rPr>
              <a:t>The New </a:t>
            </a:r>
            <a:r>
              <a:rPr lang="it-IT" dirty="0" err="1" smtClean="0">
                <a:solidFill>
                  <a:schemeClr val="bg1"/>
                </a:solidFill>
              </a:rPr>
              <a:t>Atlantis</a:t>
            </a:r>
            <a:endParaRPr lang="it-IT" dirty="0">
              <a:solidFill>
                <a:schemeClr val="bg1"/>
              </a:solidFill>
            </a:endParaRPr>
          </a:p>
        </p:txBody>
      </p:sp>
      <p:sp>
        <p:nvSpPr>
          <p:cNvPr id="3" name="Segnaposto contenuto 2"/>
          <p:cNvSpPr>
            <a:spLocks noGrp="1"/>
          </p:cNvSpPr>
          <p:nvPr>
            <p:ph idx="1"/>
          </p:nvPr>
        </p:nvSpPr>
        <p:spPr>
          <a:xfrm>
            <a:off x="457200" y="928670"/>
            <a:ext cx="5614998" cy="5929330"/>
          </a:xfrm>
        </p:spPr>
        <p:txBody>
          <a:bodyPr>
            <a:noAutofit/>
          </a:bodyPr>
          <a:lstStyle/>
          <a:p>
            <a:pPr algn="just">
              <a:spcBef>
                <a:spcPct val="50000"/>
              </a:spcBef>
            </a:pPr>
            <a:r>
              <a:rPr lang="it-IT" sz="2050" dirty="0" smtClean="0">
                <a:solidFill>
                  <a:schemeClr val="bg1">
                    <a:lumMod val="85000"/>
                  </a:schemeClr>
                </a:solidFill>
                <a:latin typeface="Berlin Sans FB" pitchFamily="34" charset="0"/>
              </a:rPr>
              <a:t>The New </a:t>
            </a:r>
            <a:r>
              <a:rPr lang="it-IT" sz="2050" dirty="0" err="1" smtClean="0">
                <a:solidFill>
                  <a:schemeClr val="bg1">
                    <a:lumMod val="85000"/>
                  </a:schemeClr>
                </a:solidFill>
                <a:latin typeface="Berlin Sans FB" pitchFamily="34" charset="0"/>
              </a:rPr>
              <a:t>Atlantis</a:t>
            </a:r>
            <a:r>
              <a:rPr lang="it-IT" sz="2050" dirty="0" smtClean="0">
                <a:solidFill>
                  <a:schemeClr val="bg1">
                    <a:lumMod val="85000"/>
                  </a:schemeClr>
                </a:solidFill>
                <a:latin typeface="Berlin Sans FB" pitchFamily="34" charset="0"/>
              </a:rPr>
              <a:t> fu pubblicata nel 1626 dal segretario di Bacon William </a:t>
            </a:r>
            <a:r>
              <a:rPr lang="it-IT" sz="2050" dirty="0" err="1" smtClean="0">
                <a:solidFill>
                  <a:schemeClr val="bg1">
                    <a:lumMod val="85000"/>
                  </a:schemeClr>
                </a:solidFill>
                <a:latin typeface="Berlin Sans FB" pitchFamily="34" charset="0"/>
              </a:rPr>
              <a:t>Rawley</a:t>
            </a:r>
            <a:r>
              <a:rPr lang="it-IT" sz="2050" dirty="0" smtClean="0">
                <a:solidFill>
                  <a:schemeClr val="bg1">
                    <a:lumMod val="85000"/>
                  </a:schemeClr>
                </a:solidFill>
                <a:latin typeface="Berlin Sans FB" pitchFamily="34" charset="0"/>
              </a:rPr>
              <a:t>. Essa si presentava come frammento di un disegno più ambizioso del metodo e del pensiero Baconiano. Infatti,essa è una favola,come la definisce lo stesso Bacon, di carattere utopico e si può ricollegare con l’Utopia di Thomas More(1516).</a:t>
            </a:r>
          </a:p>
          <a:p>
            <a:pPr algn="just">
              <a:spcBef>
                <a:spcPct val="50000"/>
              </a:spcBef>
            </a:pPr>
            <a:r>
              <a:rPr lang="it-IT" sz="2050" dirty="0" smtClean="0">
                <a:solidFill>
                  <a:schemeClr val="bg1">
                    <a:lumMod val="85000"/>
                  </a:schemeClr>
                </a:solidFill>
                <a:latin typeface="Berlin Sans FB" pitchFamily="34" charset="0"/>
              </a:rPr>
              <a:t>L’intento fu quello di mostrare all’intera umanità la forza della ragione e della scienza a vantaggio dell’uomo stesso,mettendo in relazione la natura e la scienza.</a:t>
            </a:r>
          </a:p>
          <a:p>
            <a:pPr algn="just">
              <a:spcBef>
                <a:spcPct val="50000"/>
              </a:spcBef>
            </a:pPr>
            <a:r>
              <a:rPr lang="it-IT" sz="2050" dirty="0" smtClean="0">
                <a:solidFill>
                  <a:schemeClr val="bg1">
                    <a:lumMod val="85000"/>
                  </a:schemeClr>
                </a:solidFill>
                <a:latin typeface="Berlin Sans FB" pitchFamily="34" charset="0"/>
              </a:rPr>
              <a:t>Bacon fu l’anticipatore della Rivoluzione Industriale, riuscì ad individuare molte scoperte scientifiche future, ma non le concretizzò poiché il suo metodo induttivo non prendeva in considerazione la matematica.</a:t>
            </a:r>
          </a:p>
          <a:p>
            <a:endParaRPr lang="it-IT" sz="2050" dirty="0"/>
          </a:p>
        </p:txBody>
      </p:sp>
      <p:pic>
        <p:nvPicPr>
          <p:cNvPr id="4" name="Immagine 3" descr="51Hl-D5AXjL._SX322_BO1,204,203,200_.jpg"/>
          <p:cNvPicPr>
            <a:picLocks noChangeAspect="1"/>
          </p:cNvPicPr>
          <p:nvPr/>
        </p:nvPicPr>
        <p:blipFill>
          <a:blip r:embed="rId3"/>
          <a:stretch>
            <a:fillRect/>
          </a:stretch>
        </p:blipFill>
        <p:spPr>
          <a:xfrm>
            <a:off x="6215074" y="2000240"/>
            <a:ext cx="2657504" cy="3786214"/>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500034" y="0"/>
            <a:ext cx="8229600" cy="1000108"/>
          </a:xfrm>
        </p:spPr>
        <p:txBody>
          <a:bodyPr>
            <a:normAutofit/>
          </a:bodyPr>
          <a:lstStyle/>
          <a:p>
            <a:r>
              <a:rPr lang="it-IT" b="1" dirty="0" smtClean="0">
                <a:solidFill>
                  <a:schemeClr val="bg1">
                    <a:lumMod val="95000"/>
                  </a:schemeClr>
                </a:solidFill>
              </a:rPr>
              <a:t>Atlantide in Bacon e Platone</a:t>
            </a:r>
            <a:endParaRPr lang="it-IT" b="1" dirty="0">
              <a:solidFill>
                <a:schemeClr val="bg1">
                  <a:lumMod val="95000"/>
                </a:schemeClr>
              </a:solidFill>
            </a:endParaRPr>
          </a:p>
        </p:txBody>
      </p:sp>
      <p:sp>
        <p:nvSpPr>
          <p:cNvPr id="3" name="Segnaposto contenuto 2"/>
          <p:cNvSpPr>
            <a:spLocks noGrp="1"/>
          </p:cNvSpPr>
          <p:nvPr>
            <p:ph idx="1"/>
          </p:nvPr>
        </p:nvSpPr>
        <p:spPr>
          <a:xfrm>
            <a:off x="571472" y="1142984"/>
            <a:ext cx="8229600" cy="5429288"/>
          </a:xfrm>
        </p:spPr>
        <p:txBody>
          <a:bodyPr>
            <a:noAutofit/>
          </a:bodyPr>
          <a:lstStyle/>
          <a:p>
            <a:pPr algn="just"/>
            <a:r>
              <a:rPr lang="it-IT" sz="2000" dirty="0" smtClean="0">
                <a:solidFill>
                  <a:schemeClr val="bg1">
                    <a:lumMod val="95000"/>
                  </a:schemeClr>
                </a:solidFill>
                <a:latin typeface="Berlin Sans FB Demi" pitchFamily="34" charset="0"/>
              </a:rPr>
              <a:t>Il mito di Atlantide comparve per la prima volta nel </a:t>
            </a:r>
            <a:r>
              <a:rPr lang="it-IT" sz="2000" dirty="0" err="1" smtClean="0">
                <a:solidFill>
                  <a:schemeClr val="bg1">
                    <a:lumMod val="95000"/>
                  </a:schemeClr>
                </a:solidFill>
                <a:latin typeface="Berlin Sans FB Demi" pitchFamily="34" charset="0"/>
              </a:rPr>
              <a:t>Crizia</a:t>
            </a:r>
            <a:r>
              <a:rPr lang="it-IT" sz="2000" dirty="0" smtClean="0">
                <a:solidFill>
                  <a:schemeClr val="bg1">
                    <a:lumMod val="95000"/>
                  </a:schemeClr>
                </a:solidFill>
                <a:latin typeface="Berlin Sans FB Demi" pitchFamily="34" charset="0"/>
              </a:rPr>
              <a:t> e nel </a:t>
            </a:r>
            <a:r>
              <a:rPr lang="it-IT" sz="2000" dirty="0" err="1" smtClean="0">
                <a:solidFill>
                  <a:schemeClr val="bg1">
                    <a:lumMod val="95000"/>
                  </a:schemeClr>
                </a:solidFill>
                <a:latin typeface="Berlin Sans FB Demi" pitchFamily="34" charset="0"/>
              </a:rPr>
              <a:t>Timeo</a:t>
            </a:r>
            <a:r>
              <a:rPr lang="it-IT" sz="2000" dirty="0" smtClean="0">
                <a:solidFill>
                  <a:schemeClr val="bg1">
                    <a:lumMod val="95000"/>
                  </a:schemeClr>
                </a:solidFill>
                <a:latin typeface="Berlin Sans FB Demi" pitchFamily="34" charset="0"/>
              </a:rPr>
              <a:t> di Platone. L’isola era bellissima e ricchissima, protetta da </a:t>
            </a:r>
            <a:r>
              <a:rPr lang="it-IT" sz="2000" dirty="0" err="1" smtClean="0">
                <a:solidFill>
                  <a:schemeClr val="bg1">
                    <a:lumMod val="95000"/>
                  </a:schemeClr>
                </a:solidFill>
                <a:latin typeface="Berlin Sans FB Demi" pitchFamily="34" charset="0"/>
              </a:rPr>
              <a:t>Poseidone</a:t>
            </a:r>
            <a:r>
              <a:rPr lang="it-IT" sz="2000" dirty="0" smtClean="0">
                <a:solidFill>
                  <a:schemeClr val="bg1">
                    <a:lumMod val="95000"/>
                  </a:schemeClr>
                </a:solidFill>
                <a:latin typeface="Berlin Sans FB Demi" pitchFamily="34" charset="0"/>
              </a:rPr>
              <a:t> e con sogni espansionistici. Proprio questo ultimo punto portò gli abitanti a risaltare la cupidigia e si scontrarono con la virtuosa Atene. Usciti sconfitti, l’isola fu distrutta da Zeus con catastrofi naturali. Con questo mito, Platone mise in evidenzia la crisi e la corruzione delle </a:t>
            </a:r>
            <a:r>
              <a:rPr lang="it-IT" sz="2000" dirty="0" err="1" smtClean="0">
                <a:solidFill>
                  <a:schemeClr val="bg1">
                    <a:lumMod val="95000"/>
                  </a:schemeClr>
                </a:solidFill>
                <a:latin typeface="Berlin Sans FB Demi" pitchFamily="34" charset="0"/>
              </a:rPr>
              <a:t>poleis</a:t>
            </a:r>
            <a:r>
              <a:rPr lang="it-IT" sz="2000" dirty="0" smtClean="0">
                <a:solidFill>
                  <a:schemeClr val="bg1">
                    <a:lumMod val="95000"/>
                  </a:schemeClr>
                </a:solidFill>
                <a:latin typeface="Berlin Sans FB Demi" pitchFamily="34" charset="0"/>
              </a:rPr>
              <a:t> greche del 360-350 a.C. prendendo come esempio due potenze che però a causa della loro voglia distruttrice e delle loro leggi ,che non contemplavano il Bene, andarono in rovina. Atlantide risulta essere in un primo momento lo stato utopico di Platone. Bacon riprende questo mito nella sua Atlantide, ma qui invece dei filosofi ci sono gli scienziati che hanno oltre alla conoscenza del sapere anche quella pratica. Atlantide è presentata come un enorme laboratorio, come un luogo utopico della scienza. Atlantide in Bacon in passato fu sommersa da un’inondazione, in Platone invece fu colpita da catastrofi, sprofondando nel mare.</a:t>
            </a:r>
            <a:endParaRPr lang="it-IT" sz="2000" dirty="0">
              <a:solidFill>
                <a:schemeClr val="bg1">
                  <a:lumMod val="95000"/>
                </a:schemeClr>
              </a:solidFill>
              <a:latin typeface="Berlin Sans FB Dem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accent6">
                    <a:lumMod val="20000"/>
                    <a:lumOff val="80000"/>
                  </a:schemeClr>
                </a:solidFill>
                <a:latin typeface="Berlin Sans FB" pitchFamily="34" charset="0"/>
              </a:rPr>
              <a:t>TEMI</a:t>
            </a:r>
            <a:endParaRPr lang="it-IT" dirty="0">
              <a:solidFill>
                <a:schemeClr val="accent6">
                  <a:lumMod val="20000"/>
                  <a:lumOff val="80000"/>
                </a:schemeClr>
              </a:solidFill>
              <a:latin typeface="Berlin Sans FB" pitchFamily="34" charset="0"/>
            </a:endParaRPr>
          </a:p>
        </p:txBody>
      </p:sp>
      <p:sp>
        <p:nvSpPr>
          <p:cNvPr id="3" name="Segnaposto contenuto 2"/>
          <p:cNvSpPr>
            <a:spLocks noGrp="1"/>
          </p:cNvSpPr>
          <p:nvPr>
            <p:ph idx="1"/>
          </p:nvPr>
        </p:nvSpPr>
        <p:spPr/>
        <p:txBody>
          <a:bodyPr>
            <a:normAutofit fontScale="25000" lnSpcReduction="20000"/>
          </a:bodyPr>
          <a:lstStyle/>
          <a:p>
            <a:pPr algn="just"/>
            <a:r>
              <a:rPr lang="it-IT" sz="7400" b="1" dirty="0" smtClean="0">
                <a:solidFill>
                  <a:srgbClr val="00B0F0"/>
                </a:solidFill>
                <a:latin typeface="Berlin Sans FB" pitchFamily="34" charset="0"/>
              </a:rPr>
              <a:t>L’isola</a:t>
            </a:r>
            <a:r>
              <a:rPr lang="it-IT" sz="7400" dirty="0" smtClean="0">
                <a:solidFill>
                  <a:schemeClr val="accent6">
                    <a:lumMod val="20000"/>
                    <a:lumOff val="80000"/>
                  </a:schemeClr>
                </a:solidFill>
                <a:latin typeface="Berlin Sans FB" pitchFamily="34" charset="0"/>
              </a:rPr>
              <a:t>: si presenta al lettore come una terra miracolosa e salvatrice. Il protagonista, agitato dalla mancanza di provviste alimentari,inizia a pregare e all’improvviso avvista una terra avvolta da immense nubi. Quest’isola assume il nome di </a:t>
            </a:r>
            <a:r>
              <a:rPr lang="it-IT" sz="7400" dirty="0" err="1" smtClean="0">
                <a:solidFill>
                  <a:schemeClr val="accent6">
                    <a:lumMod val="20000"/>
                    <a:lumOff val="80000"/>
                  </a:schemeClr>
                </a:solidFill>
                <a:latin typeface="Berlin Sans FB" pitchFamily="34" charset="0"/>
              </a:rPr>
              <a:t>Bensalem</a:t>
            </a:r>
            <a:r>
              <a:rPr lang="it-IT" sz="7400" dirty="0" smtClean="0">
                <a:solidFill>
                  <a:schemeClr val="accent6">
                    <a:lumMod val="20000"/>
                    <a:lumOff val="80000"/>
                  </a:schemeClr>
                </a:solidFill>
                <a:latin typeface="Berlin Sans FB" pitchFamily="34" charset="0"/>
              </a:rPr>
              <a:t>(figlia della salvezza) in quanto è riuscita a dare un ulteriore forza e speranza all’intero equipaggio come un intervento divino. Bacon inserisce un’ampia descrizione del paesaggio per </a:t>
            </a:r>
            <a:r>
              <a:rPr lang="it-IT" sz="7400" dirty="0" err="1" smtClean="0">
                <a:solidFill>
                  <a:schemeClr val="accent6">
                    <a:lumMod val="20000"/>
                    <a:lumOff val="80000"/>
                  </a:schemeClr>
                </a:solidFill>
                <a:latin typeface="Berlin Sans FB" pitchFamily="34" charset="0"/>
              </a:rPr>
              <a:t>evidenzare</a:t>
            </a:r>
            <a:r>
              <a:rPr lang="it-IT" sz="7400" dirty="0" smtClean="0">
                <a:solidFill>
                  <a:schemeClr val="accent6">
                    <a:lumMod val="20000"/>
                    <a:lumOff val="80000"/>
                  </a:schemeClr>
                </a:solidFill>
                <a:latin typeface="Berlin Sans FB" pitchFamily="34" charset="0"/>
              </a:rPr>
              <a:t> la relazione strettissima tra civiltà e natura, segreto preservato di </a:t>
            </a:r>
            <a:r>
              <a:rPr lang="it-IT" sz="7400" dirty="0" err="1" smtClean="0">
                <a:solidFill>
                  <a:schemeClr val="accent6">
                    <a:lumMod val="20000"/>
                    <a:lumOff val="80000"/>
                  </a:schemeClr>
                </a:solidFill>
                <a:latin typeface="Berlin Sans FB" pitchFamily="34" charset="0"/>
              </a:rPr>
              <a:t>Bensalem</a:t>
            </a:r>
            <a:r>
              <a:rPr lang="it-IT" sz="7400" dirty="0" smtClean="0">
                <a:solidFill>
                  <a:schemeClr val="accent6">
                    <a:lumMod val="20000"/>
                    <a:lumOff val="80000"/>
                  </a:schemeClr>
                </a:solidFill>
                <a:latin typeface="Berlin Sans FB" pitchFamily="34" charset="0"/>
              </a:rPr>
              <a:t>. Essa risulta essere anche un museo della scienza dove ogni scoperta viene raccolta e messa a disposizione degli abitanti </a:t>
            </a:r>
            <a:r>
              <a:rPr lang="it-IT" sz="7400" dirty="0" err="1" smtClean="0">
                <a:solidFill>
                  <a:schemeClr val="accent6">
                    <a:lumMod val="20000"/>
                    <a:lumOff val="80000"/>
                  </a:schemeClr>
                </a:solidFill>
                <a:latin typeface="Berlin Sans FB" pitchFamily="34" charset="0"/>
              </a:rPr>
              <a:t>affinchè</a:t>
            </a:r>
            <a:r>
              <a:rPr lang="it-IT" sz="7400" dirty="0" smtClean="0">
                <a:solidFill>
                  <a:schemeClr val="accent6">
                    <a:lumMod val="20000"/>
                    <a:lumOff val="80000"/>
                  </a:schemeClr>
                </a:solidFill>
                <a:latin typeface="Berlin Sans FB" pitchFamily="34" charset="0"/>
              </a:rPr>
              <a:t> essi ne possano fare buon uso per i vari esperimenti.</a:t>
            </a:r>
          </a:p>
          <a:p>
            <a:pPr algn="just"/>
            <a:endParaRPr lang="it-IT" sz="7400" dirty="0" smtClean="0">
              <a:solidFill>
                <a:schemeClr val="accent6">
                  <a:lumMod val="20000"/>
                  <a:lumOff val="80000"/>
                </a:schemeClr>
              </a:solidFill>
              <a:latin typeface="Berlin Sans FB" pitchFamily="34" charset="0"/>
            </a:endParaRPr>
          </a:p>
          <a:p>
            <a:pPr algn="just"/>
            <a:r>
              <a:rPr lang="it-IT" sz="7400" b="1" dirty="0" smtClean="0">
                <a:solidFill>
                  <a:srgbClr val="00B0F0"/>
                </a:solidFill>
                <a:latin typeface="Berlin Sans FB" pitchFamily="34" charset="0"/>
              </a:rPr>
              <a:t>La salvezza</a:t>
            </a:r>
            <a:r>
              <a:rPr lang="it-IT" sz="7400" dirty="0" smtClean="0">
                <a:solidFill>
                  <a:schemeClr val="accent6">
                    <a:lumMod val="20000"/>
                    <a:lumOff val="80000"/>
                  </a:schemeClr>
                </a:solidFill>
                <a:latin typeface="Berlin Sans FB" pitchFamily="34" charset="0"/>
              </a:rPr>
              <a:t>: l’approdo all’isola è preceduto da preghiere e invocazioni che alludono ad un miracolo. Le prime figure che appaiono all’equipaggio sono dei sacerdoti capaci di parlare le lingue classiche e mostrano grande interesse nei confronti dei nuovi arrivati,soprattutto per gli Europei, in quanto essi riescono a trasmettere loro informazioni utili per la ricerca </a:t>
            </a:r>
            <a:r>
              <a:rPr lang="it-IT" sz="7400" dirty="0" err="1" smtClean="0">
                <a:solidFill>
                  <a:schemeClr val="accent6">
                    <a:lumMod val="20000"/>
                    <a:lumOff val="80000"/>
                  </a:schemeClr>
                </a:solidFill>
                <a:latin typeface="Berlin Sans FB" pitchFamily="34" charset="0"/>
              </a:rPr>
              <a:t>scienifica</a:t>
            </a:r>
            <a:r>
              <a:rPr lang="it-IT" sz="7400" dirty="0" smtClean="0">
                <a:solidFill>
                  <a:schemeClr val="accent6">
                    <a:lumMod val="20000"/>
                    <a:lumOff val="80000"/>
                  </a:schemeClr>
                </a:solidFill>
                <a:latin typeface="Berlin Sans FB" pitchFamily="34" charset="0"/>
              </a:rPr>
              <a:t>. La salvezza garantita dall’isola non è riservata solo all’equipaggio ma anche alla stessa civiltà, capace di acquisire nuove organizzazioni sociali,scientifiche e morali. E’ un vero e proprio scambio culturale!</a:t>
            </a:r>
          </a:p>
          <a:p>
            <a:pPr>
              <a:buNone/>
            </a:pPr>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0"/>
            <a:ext cx="8229600" cy="6858000"/>
          </a:xfrm>
        </p:spPr>
        <p:txBody>
          <a:bodyPr>
            <a:normAutofit fontScale="32500" lnSpcReduction="20000"/>
          </a:bodyPr>
          <a:lstStyle/>
          <a:p>
            <a:pPr algn="just">
              <a:lnSpc>
                <a:spcPct val="90000"/>
              </a:lnSpc>
            </a:pPr>
            <a:r>
              <a:rPr lang="it-IT" sz="6800" b="1" dirty="0" smtClean="0">
                <a:solidFill>
                  <a:srgbClr val="00B0F0"/>
                </a:solidFill>
                <a:latin typeface="Berlin Sans FB" pitchFamily="34" charset="0"/>
              </a:rPr>
              <a:t>La rivelazione:</a:t>
            </a:r>
            <a:r>
              <a:rPr lang="it-IT" sz="6800" dirty="0" smtClean="0">
                <a:solidFill>
                  <a:schemeClr val="accent6">
                    <a:lumMod val="20000"/>
                    <a:lumOff val="80000"/>
                  </a:schemeClr>
                </a:solidFill>
                <a:latin typeface="Berlin Sans FB" pitchFamily="34" charset="0"/>
              </a:rPr>
              <a:t>ciò</a:t>
            </a:r>
            <a:r>
              <a:rPr lang="it-IT" sz="6800" b="1" dirty="0" smtClean="0">
                <a:latin typeface="Berlin Sans FB" pitchFamily="34" charset="0"/>
              </a:rPr>
              <a:t> </a:t>
            </a:r>
            <a:r>
              <a:rPr lang="it-IT" sz="6800" dirty="0" smtClean="0">
                <a:solidFill>
                  <a:schemeClr val="accent6">
                    <a:lumMod val="20000"/>
                    <a:lumOff val="80000"/>
                  </a:schemeClr>
                </a:solidFill>
                <a:latin typeface="Berlin Sans FB" pitchFamily="34" charset="0"/>
              </a:rPr>
              <a:t>che caratterizza e sorprende di questa civiltà è la conoscenza della pratica della religione cristiana:questo serve soprattutto per ridimensionare l’estraneità con i forestieri. </a:t>
            </a:r>
            <a:r>
              <a:rPr lang="it-IT" sz="6800" dirty="0" err="1" smtClean="0">
                <a:solidFill>
                  <a:schemeClr val="accent6">
                    <a:lumMod val="20000"/>
                    <a:lumOff val="80000"/>
                  </a:schemeClr>
                </a:solidFill>
                <a:latin typeface="Berlin Sans FB" pitchFamily="34" charset="0"/>
              </a:rPr>
              <a:t>Bensalem</a:t>
            </a:r>
            <a:r>
              <a:rPr lang="it-IT" sz="6800" dirty="0" smtClean="0">
                <a:solidFill>
                  <a:schemeClr val="accent6">
                    <a:lumMod val="20000"/>
                    <a:lumOff val="80000"/>
                  </a:schemeClr>
                </a:solidFill>
                <a:latin typeface="Berlin Sans FB" pitchFamily="34" charset="0"/>
              </a:rPr>
              <a:t> è devota a questa religione grazie all’evento in cui una luce colpì un tratto di mare, il sacerdote disse:”Dio Signore del cielo e della terra” e la luce si ritirò e fu lasciato loro un testo di San Bartolomeo in cui ci stavano dei tratti del Vecchio e Nuovo Testamento scritto in tutte le lingue classiche e in questo modo comprensibile a tutti gli abitanti.</a:t>
            </a:r>
          </a:p>
          <a:p>
            <a:pPr algn="just">
              <a:lnSpc>
                <a:spcPct val="90000"/>
              </a:lnSpc>
            </a:pPr>
            <a:endParaRPr lang="it-IT" sz="6800" dirty="0" smtClean="0">
              <a:solidFill>
                <a:schemeClr val="accent6">
                  <a:lumMod val="20000"/>
                  <a:lumOff val="80000"/>
                </a:schemeClr>
              </a:solidFill>
              <a:latin typeface="Berlin Sans FB" pitchFamily="34" charset="0"/>
            </a:endParaRPr>
          </a:p>
          <a:p>
            <a:pPr algn="just">
              <a:lnSpc>
                <a:spcPct val="90000"/>
              </a:lnSpc>
            </a:pPr>
            <a:r>
              <a:rPr lang="it-IT" sz="6800" b="1" dirty="0" smtClean="0">
                <a:solidFill>
                  <a:srgbClr val="00B0F0"/>
                </a:solidFill>
                <a:latin typeface="Berlin Sans FB" pitchFamily="34" charset="0"/>
              </a:rPr>
              <a:t>Una sintesi miracolosa</a:t>
            </a:r>
            <a:r>
              <a:rPr lang="it-IT" sz="6800" dirty="0" smtClean="0">
                <a:solidFill>
                  <a:schemeClr val="accent6">
                    <a:lumMod val="20000"/>
                    <a:lumOff val="80000"/>
                  </a:schemeClr>
                </a:solidFill>
                <a:latin typeface="Berlin Sans FB" pitchFamily="34" charset="0"/>
              </a:rPr>
              <a:t>:a</a:t>
            </a:r>
            <a:r>
              <a:rPr lang="it-IT" sz="6800" b="1" dirty="0" smtClean="0">
                <a:solidFill>
                  <a:schemeClr val="accent6">
                    <a:lumMod val="20000"/>
                    <a:lumOff val="80000"/>
                  </a:schemeClr>
                </a:solidFill>
                <a:latin typeface="Berlin Sans FB" pitchFamily="34" charset="0"/>
              </a:rPr>
              <a:t> </a:t>
            </a:r>
            <a:r>
              <a:rPr lang="it-IT" sz="6800" dirty="0" err="1" smtClean="0">
                <a:solidFill>
                  <a:schemeClr val="accent6">
                    <a:lumMod val="20000"/>
                    <a:lumOff val="80000"/>
                  </a:schemeClr>
                </a:solidFill>
                <a:latin typeface="Berlin Sans FB" pitchFamily="34" charset="0"/>
              </a:rPr>
              <a:t>Bensalem</a:t>
            </a:r>
            <a:r>
              <a:rPr lang="it-IT" sz="6800" dirty="0" smtClean="0">
                <a:solidFill>
                  <a:schemeClr val="accent6">
                    <a:lumMod val="20000"/>
                    <a:lumOff val="80000"/>
                  </a:schemeClr>
                </a:solidFill>
                <a:latin typeface="Berlin Sans FB" pitchFamily="34" charset="0"/>
              </a:rPr>
              <a:t> ci sono varie fedi, tra queste Bacon sottolinea la presenza ebraica diversa da quella europea. L’opera risulta essere utopica perché riesce a dare in un momento di conflitto politico le sensazioni di armonia,pace e libertà. La scienza non è perseguitata ed esistono dei saggi ricercatori e appositi laboratori capaci di trasformare le competenze scientifiche in competenza pratiche per la felice sopravvivenza. Un ruolo importante lo ha anche la famiglia che serve per rilevare la complementarità di privato e pubblico.</a:t>
            </a:r>
          </a:p>
          <a:p>
            <a:pPr algn="just">
              <a:lnSpc>
                <a:spcPct val="90000"/>
              </a:lnSpc>
              <a:buFont typeface="Wingdings" pitchFamily="2" charset="2"/>
              <a:buNone/>
            </a:pPr>
            <a:endParaRPr lang="it-IT" sz="6800" dirty="0" smtClean="0">
              <a:solidFill>
                <a:schemeClr val="accent6">
                  <a:lumMod val="20000"/>
                  <a:lumOff val="80000"/>
                </a:schemeClr>
              </a:solidFill>
              <a:latin typeface="Berlin Sans FB" pitchFamily="34" charset="0"/>
            </a:endParaRPr>
          </a:p>
          <a:p>
            <a:pPr algn="just">
              <a:lnSpc>
                <a:spcPct val="90000"/>
              </a:lnSpc>
            </a:pPr>
            <a:r>
              <a:rPr lang="it-IT" sz="6800" b="1" dirty="0" smtClean="0">
                <a:solidFill>
                  <a:srgbClr val="00B0F0"/>
                </a:solidFill>
                <a:latin typeface="Berlin Sans FB" pitchFamily="34" charset="0"/>
              </a:rPr>
              <a:t>Una sintesi esoterica?</a:t>
            </a:r>
            <a:r>
              <a:rPr lang="it-IT" sz="6800" dirty="0" smtClean="0">
                <a:solidFill>
                  <a:schemeClr val="accent6">
                    <a:lumMod val="20000"/>
                    <a:lumOff val="80000"/>
                  </a:schemeClr>
                </a:solidFill>
                <a:latin typeface="Berlin Sans FB" pitchFamily="34" charset="0"/>
              </a:rPr>
              <a:t>: Tutto quello che viene scoperto ed effettuato a </a:t>
            </a:r>
            <a:r>
              <a:rPr lang="it-IT" sz="6800" dirty="0" err="1" smtClean="0">
                <a:solidFill>
                  <a:schemeClr val="accent6">
                    <a:lumMod val="20000"/>
                    <a:lumOff val="80000"/>
                  </a:schemeClr>
                </a:solidFill>
                <a:latin typeface="Berlin Sans FB" pitchFamily="34" charset="0"/>
              </a:rPr>
              <a:t>Bensalem</a:t>
            </a:r>
            <a:r>
              <a:rPr lang="it-IT" sz="6800" dirty="0" smtClean="0">
                <a:solidFill>
                  <a:schemeClr val="accent6">
                    <a:lumMod val="20000"/>
                    <a:lumOff val="80000"/>
                  </a:schemeClr>
                </a:solidFill>
                <a:latin typeface="Berlin Sans FB" pitchFamily="34" charset="0"/>
              </a:rPr>
              <a:t>, in un primo momento rimane segreto e solo gli abitanti del posto possono sapere cosa si sta svolgendo. Quando poi l’esperimento effettuato risulta essere stato verificato, correggendo eventuali anomalie, esso viene rilasciato anche agli estranei. </a:t>
            </a:r>
          </a:p>
          <a:p>
            <a:endParaRPr lang="it-IT" dirty="0"/>
          </a:p>
        </p:txBody>
      </p:sp>
      <p:sp>
        <p:nvSpPr>
          <p:cNvPr id="4" name="Segnaposto contenuto 2"/>
          <p:cNvSpPr txBox="1">
            <a:spLocks/>
          </p:cNvSpPr>
          <p:nvPr/>
        </p:nvSpPr>
        <p:spPr>
          <a:xfrm>
            <a:off x="428596" y="285728"/>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357166"/>
            <a:ext cx="8229600" cy="4525963"/>
          </a:xfrm>
        </p:spPr>
        <p:txBody>
          <a:bodyPr>
            <a:normAutofit/>
          </a:bodyPr>
          <a:lstStyle/>
          <a:p>
            <a:pPr algn="just"/>
            <a:r>
              <a:rPr lang="it-IT" sz="4800" dirty="0" smtClean="0">
                <a:solidFill>
                  <a:schemeClr val="accent6">
                    <a:lumMod val="20000"/>
                    <a:lumOff val="80000"/>
                  </a:schemeClr>
                </a:solidFill>
                <a:latin typeface="Berlin Sans FB Demi" pitchFamily="34" charset="0"/>
              </a:rPr>
              <a:t>REALIZZATO DA:</a:t>
            </a:r>
          </a:p>
          <a:p>
            <a:pPr algn="just"/>
            <a:endParaRPr lang="it-IT" sz="4800" dirty="0">
              <a:solidFill>
                <a:schemeClr val="accent6">
                  <a:lumMod val="20000"/>
                  <a:lumOff val="80000"/>
                </a:schemeClr>
              </a:solidFill>
              <a:latin typeface="Berlin Sans FB Demi" pitchFamily="34" charset="0"/>
            </a:endParaRPr>
          </a:p>
          <a:p>
            <a:pPr algn="just"/>
            <a:r>
              <a:rPr lang="it-IT" sz="4800" dirty="0" smtClean="0">
                <a:solidFill>
                  <a:schemeClr val="accent6">
                    <a:lumMod val="20000"/>
                    <a:lumOff val="80000"/>
                  </a:schemeClr>
                </a:solidFill>
                <a:latin typeface="Berlin Sans FB Demi" pitchFamily="34" charset="0"/>
              </a:rPr>
              <a:t>Dario </a:t>
            </a:r>
            <a:r>
              <a:rPr lang="it-IT" sz="4800" dirty="0" err="1" smtClean="0">
                <a:solidFill>
                  <a:schemeClr val="accent6">
                    <a:lumMod val="20000"/>
                    <a:lumOff val="80000"/>
                  </a:schemeClr>
                </a:solidFill>
                <a:latin typeface="Berlin Sans FB Demi" pitchFamily="34" charset="0"/>
              </a:rPr>
              <a:t>Gulisano</a:t>
            </a:r>
            <a:endParaRPr lang="it-IT" sz="4800" dirty="0" smtClean="0">
              <a:solidFill>
                <a:schemeClr val="accent6">
                  <a:lumMod val="20000"/>
                  <a:lumOff val="80000"/>
                </a:schemeClr>
              </a:solidFill>
              <a:latin typeface="Berlin Sans FB Demi" pitchFamily="34" charset="0"/>
            </a:endParaRPr>
          </a:p>
          <a:p>
            <a:pPr algn="just"/>
            <a:r>
              <a:rPr lang="it-IT" sz="4800" dirty="0" smtClean="0">
                <a:solidFill>
                  <a:schemeClr val="accent6">
                    <a:lumMod val="20000"/>
                    <a:lumOff val="80000"/>
                  </a:schemeClr>
                </a:solidFill>
                <a:latin typeface="Berlin Sans FB Demi" pitchFamily="34" charset="0"/>
              </a:rPr>
              <a:t>Daniele </a:t>
            </a:r>
            <a:r>
              <a:rPr lang="it-IT" sz="4800" dirty="0" err="1" smtClean="0">
                <a:solidFill>
                  <a:schemeClr val="accent6">
                    <a:lumMod val="20000"/>
                    <a:lumOff val="80000"/>
                  </a:schemeClr>
                </a:solidFill>
                <a:latin typeface="Berlin Sans FB Demi" pitchFamily="34" charset="0"/>
              </a:rPr>
              <a:t>Calabretta</a:t>
            </a:r>
            <a:endParaRPr lang="it-IT" sz="4800" dirty="0">
              <a:solidFill>
                <a:schemeClr val="accent6">
                  <a:lumMod val="20000"/>
                  <a:lumOff val="80000"/>
                </a:schemeClr>
              </a:solidFill>
              <a:latin typeface="Berlin Sans FB Dem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TotalTime>
  <Words>981</Words>
  <Application>Microsoft Office PowerPoint</Application>
  <PresentationFormat>Presentazione su schermo (4:3)</PresentationFormat>
  <Paragraphs>63</Paragraphs>
  <Slides>6</Slides>
  <Notes>0</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Tema di Office</vt:lpstr>
      <vt:lpstr>LO STATO UTOPICO</vt:lpstr>
      <vt:lpstr>The New Atlantis</vt:lpstr>
      <vt:lpstr>Atlantide in Bacon e Platone</vt:lpstr>
      <vt:lpstr>TEMI</vt:lpstr>
      <vt:lpstr>Diapositiva 5</vt:lpstr>
      <vt:lpstr>Diapositiva 6</vt:lpstr>
    </vt:vector>
  </TitlesOfParts>
  <Company>BASTARDS 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fisso</dc:creator>
  <cp:lastModifiedBy>fisso</cp:lastModifiedBy>
  <cp:revision>34</cp:revision>
  <dcterms:created xsi:type="dcterms:W3CDTF">2017-03-22T13:17:24Z</dcterms:created>
  <dcterms:modified xsi:type="dcterms:W3CDTF">2017-04-20T21:01:33Z</dcterms:modified>
</cp:coreProperties>
</file>